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Josefin Slab"/>
      <p:regular r:id="rId29"/>
      <p:bold r:id="rId30"/>
      <p:italic r:id="rId31"/>
      <p:boldItalic r:id="rId32"/>
    </p:embeddedFont>
    <p:embeddedFont>
      <p:font typeface="Anton"/>
      <p:regular r:id="rId33"/>
    </p:embeddedFont>
    <p:embeddedFont>
      <p:font typeface="Fira Sans Condensed Light"/>
      <p:regular r:id="rId34"/>
      <p:bold r:id="rId35"/>
      <p:italic r:id="rId36"/>
      <p:boldItalic r:id="rId37"/>
    </p:embeddedFont>
    <p:embeddedFont>
      <p:font typeface="Fira Sans Condensed"/>
      <p:regular r:id="rId38"/>
      <p:bold r:id="rId39"/>
      <p:italic r:id="rId40"/>
      <p:boldItalic r:id="rId41"/>
    </p:embeddedFont>
    <p:embeddedFont>
      <p:font typeface="Advent Pro Light"/>
      <p:regular r:id="rId42"/>
      <p:bold r:id="rId43"/>
    </p:embeddedFont>
    <p:embeddedFont>
      <p:font typeface="Rajdhani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-italic.fntdata"/><Relationship Id="rId20" Type="http://schemas.openxmlformats.org/officeDocument/2006/relationships/slide" Target="slides/slide14.xml"/><Relationship Id="rId42" Type="http://schemas.openxmlformats.org/officeDocument/2006/relationships/font" Target="fonts/AdventProLight-regular.fntdata"/><Relationship Id="rId41" Type="http://schemas.openxmlformats.org/officeDocument/2006/relationships/font" Target="fonts/FiraSansCondensed-boldItalic.fntdata"/><Relationship Id="rId22" Type="http://schemas.openxmlformats.org/officeDocument/2006/relationships/slide" Target="slides/slide16.xml"/><Relationship Id="rId44" Type="http://schemas.openxmlformats.org/officeDocument/2006/relationships/font" Target="fonts/Rajdhani-regular.fntdata"/><Relationship Id="rId21" Type="http://schemas.openxmlformats.org/officeDocument/2006/relationships/slide" Target="slides/slide15.xml"/><Relationship Id="rId43" Type="http://schemas.openxmlformats.org/officeDocument/2006/relationships/font" Target="fonts/AdventProLigh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ajdhani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JosefinSlab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JosefinSlab-italic.fntdata"/><Relationship Id="rId30" Type="http://schemas.openxmlformats.org/officeDocument/2006/relationships/font" Target="fonts/JosefinSlab-bold.fntdata"/><Relationship Id="rId11" Type="http://schemas.openxmlformats.org/officeDocument/2006/relationships/slide" Target="slides/slide5.xml"/><Relationship Id="rId33" Type="http://schemas.openxmlformats.org/officeDocument/2006/relationships/font" Target="fonts/Anton-regular.fntdata"/><Relationship Id="rId10" Type="http://schemas.openxmlformats.org/officeDocument/2006/relationships/slide" Target="slides/slide4.xml"/><Relationship Id="rId32" Type="http://schemas.openxmlformats.org/officeDocument/2006/relationships/font" Target="fonts/JosefinSlab-boldItalic.fntdata"/><Relationship Id="rId13" Type="http://schemas.openxmlformats.org/officeDocument/2006/relationships/slide" Target="slides/slide7.xml"/><Relationship Id="rId35" Type="http://schemas.openxmlformats.org/officeDocument/2006/relationships/font" Target="fonts/FiraSansCondensedLight-bold.fntdata"/><Relationship Id="rId12" Type="http://schemas.openxmlformats.org/officeDocument/2006/relationships/slide" Target="slides/slide6.xml"/><Relationship Id="rId34" Type="http://schemas.openxmlformats.org/officeDocument/2006/relationships/font" Target="fonts/FiraSansCondensedLight-regular.fntdata"/><Relationship Id="rId15" Type="http://schemas.openxmlformats.org/officeDocument/2006/relationships/slide" Target="slides/slide9.xml"/><Relationship Id="rId37" Type="http://schemas.openxmlformats.org/officeDocument/2006/relationships/font" Target="fonts/FiraSansCondensed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FiraSansCondensedLight-italic.fntdata"/><Relationship Id="rId17" Type="http://schemas.openxmlformats.org/officeDocument/2006/relationships/slide" Target="slides/slide11.xml"/><Relationship Id="rId39" Type="http://schemas.openxmlformats.org/officeDocument/2006/relationships/font" Target="fonts/FiraSansCondensed-bold.fntdata"/><Relationship Id="rId16" Type="http://schemas.openxmlformats.org/officeDocument/2006/relationships/slide" Target="slides/slide10.xml"/><Relationship Id="rId38" Type="http://schemas.openxmlformats.org/officeDocument/2006/relationships/font" Target="fonts/FiraSansCondense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67294904a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67294904a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67294904a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67294904a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67294904a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67294904a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67294904a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67294904a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67294904a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67294904a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67294904a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67294904a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67294904a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67294904a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67294904a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67294904a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67294904a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67294904a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67294904a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67294904a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7294904a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67294904a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67294904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67294904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67294904a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67294904a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67294904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67294904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67294904a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67294904a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 y Jorge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67294904a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67294904a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67294904a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67294904a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67294904a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67294904a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67294904a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67294904a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67294904a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67294904a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67294904a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67294904a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Paco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67294904a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67294904a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Jorge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60" name="Google Shape;60;p1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20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22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24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26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9" name="Google Shape;89;p26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0" name="Google Shape;90;p26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1" name="Google Shape;91;p26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26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3" name="Google Shape;93;p26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26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5" name="Google Shape;95;p26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6" name="Google Shape;96;p26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7" name="Google Shape;107;p28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8" name="Google Shape;108;p28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28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28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1" name="Google Shape;111;p28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28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15" name="Google Shape;115;p29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16" name="Google Shape;116;p29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7" name="Google Shape;117;p29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8" name="Google Shape;118;p29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30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4" name="Google Shape;124;p30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5" name="Google Shape;125;p30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6" name="Google Shape;126;p30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30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8" name="Google Shape;128;p30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30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0" name="Google Shape;130;p30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30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2" name="Google Shape;132;p30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1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1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s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s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s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jp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jp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jp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jp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jp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jp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jp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jp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jp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jp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ctrTitle"/>
          </p:nvPr>
        </p:nvSpPr>
        <p:spPr>
          <a:xfrm>
            <a:off x="112475" y="411975"/>
            <a:ext cx="5262000" cy="17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Rajdhani"/>
                <a:ea typeface="Rajdhani"/>
                <a:cs typeface="Rajdhani"/>
                <a:sym typeface="Rajdhani"/>
              </a:rPr>
              <a:t>Sitio web Bibliotecario UDG</a:t>
            </a:r>
            <a:endParaRPr sz="48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44" name="Google Shape;144;p34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572000" y="258600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>
            <p:ph type="ctrTitle"/>
          </p:nvPr>
        </p:nvSpPr>
        <p:spPr>
          <a:xfrm>
            <a:off x="162625" y="2743200"/>
            <a:ext cx="5262000" cy="20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Asignatura: Seminario de solucion de problemas de </a:t>
            </a: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ingeniería</a:t>
            </a: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 de software</a:t>
            </a:r>
            <a:br>
              <a:rPr lang="es" sz="1400">
                <a:latin typeface="Rajdhani"/>
                <a:ea typeface="Rajdhani"/>
                <a:cs typeface="Rajdhani"/>
                <a:sym typeface="Rajdhani"/>
              </a:rPr>
            </a:b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Profesor: Karla </a:t>
            </a: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Ávila</a:t>
            </a: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 Cárdenas</a:t>
            </a:r>
            <a:br>
              <a:rPr lang="es" sz="1400">
                <a:latin typeface="Rajdhani"/>
                <a:ea typeface="Rajdhani"/>
                <a:cs typeface="Rajdhani"/>
                <a:sym typeface="Rajdhani"/>
              </a:rPr>
            </a:b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2021-B</a:t>
            </a:r>
            <a:endParaRPr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Álvarez Venegas</a:t>
            </a: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Héctor Alejandro</a:t>
            </a:r>
            <a:endParaRPr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Tovar Mejia Francisco Javier</a:t>
            </a:r>
            <a:endParaRPr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ajdhani"/>
                <a:ea typeface="Rajdhani"/>
                <a:cs typeface="Rajdhani"/>
                <a:sym typeface="Rajdhani"/>
              </a:rPr>
              <a:t>Universidad de Guadalajara (CUCEI)</a:t>
            </a:r>
            <a:endParaRPr sz="14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3"/>
          <p:cNvCxnSpPr/>
          <p:nvPr/>
        </p:nvCxnSpPr>
        <p:spPr>
          <a:xfrm flipH="1">
            <a:off x="8912313" y="1397253"/>
            <a:ext cx="14100" cy="2349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0" name="Google Shape;210;p43"/>
          <p:cNvSpPr txBox="1"/>
          <p:nvPr>
            <p:ph idx="4294967295" type="subTitle"/>
          </p:nvPr>
        </p:nvSpPr>
        <p:spPr>
          <a:xfrm>
            <a:off x="6157575" y="1397250"/>
            <a:ext cx="27315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Dentro de la función de libros se puede hacer la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administración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y manejo de los mismos que están dentro del sistema, de forma que se pueden agregar, modificar y eliminar los libros.</a:t>
            </a:r>
            <a:endParaRPr/>
          </a:p>
        </p:txBody>
      </p:sp>
      <p:pic>
        <p:nvPicPr>
          <p:cNvPr id="211" name="Google Shape;2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5" y="1111900"/>
            <a:ext cx="6150224" cy="30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/>
          <p:nvPr>
            <p:ph idx="1" type="subTitle"/>
          </p:nvPr>
        </p:nvSpPr>
        <p:spPr>
          <a:xfrm>
            <a:off x="1356088" y="180075"/>
            <a:ext cx="71703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Una de las ventajas dentro del sistema y la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conexión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con la base de datos es que el ID de los libro se obtiene de forma secuencial, para evitar la duplicidad de los ID en los mismos.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17" name="Google Shape;217;p44"/>
          <p:cNvCxnSpPr/>
          <p:nvPr/>
        </p:nvCxnSpPr>
        <p:spPr>
          <a:xfrm rot="10800000">
            <a:off x="1384700" y="194375"/>
            <a:ext cx="0" cy="913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18" name="Google Shape;2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88" y="1146075"/>
            <a:ext cx="8076627" cy="38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45"/>
          <p:cNvCxnSpPr/>
          <p:nvPr/>
        </p:nvCxnSpPr>
        <p:spPr>
          <a:xfrm flipH="1">
            <a:off x="8912313" y="1397253"/>
            <a:ext cx="14100" cy="2349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4" name="Google Shape;224;p45"/>
          <p:cNvSpPr txBox="1"/>
          <p:nvPr>
            <p:ph idx="4294967295" type="subTitle"/>
          </p:nvPr>
        </p:nvSpPr>
        <p:spPr>
          <a:xfrm>
            <a:off x="6951450" y="1397250"/>
            <a:ext cx="19374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Para poder realizar modificaciones la los libros existentes, el administrador tendrá primero que seleccionar el libro (Utilizando la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opción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“Seleccionar”)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/>
          </a:p>
        </p:txBody>
      </p:sp>
      <p:pic>
        <p:nvPicPr>
          <p:cNvPr id="225" name="Google Shape;2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4638"/>
            <a:ext cx="6971225" cy="31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5"/>
          <p:cNvSpPr/>
          <p:nvPr/>
        </p:nvSpPr>
        <p:spPr>
          <a:xfrm>
            <a:off x="5009775" y="1404475"/>
            <a:ext cx="717300" cy="36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idx="1" type="subTitle"/>
          </p:nvPr>
        </p:nvSpPr>
        <p:spPr>
          <a:xfrm>
            <a:off x="431825" y="1307850"/>
            <a:ext cx="204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Cuando el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administrador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termine de hacer las modificaciones al libro, solo tiene que presionar el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botón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de “Modificar” y se verá el cambio reflejado en ése mismo momento.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32" name="Google Shape;232;p46"/>
          <p:cNvCxnSpPr/>
          <p:nvPr/>
        </p:nvCxnSpPr>
        <p:spPr>
          <a:xfrm flipH="1">
            <a:off x="303950" y="1307852"/>
            <a:ext cx="33600" cy="2698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33" name="Google Shape;233;p46"/>
          <p:cNvPicPr preferRelativeResize="0"/>
          <p:nvPr/>
        </p:nvPicPr>
        <p:blipFill rotWithShape="1">
          <a:blip r:embed="rId4">
            <a:alphaModFix/>
          </a:blip>
          <a:srcRect b="6367" l="0" r="0" t="0"/>
          <a:stretch/>
        </p:blipFill>
        <p:spPr>
          <a:xfrm>
            <a:off x="2694475" y="64700"/>
            <a:ext cx="6364074" cy="264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4475" y="2712590"/>
            <a:ext cx="6364076" cy="231613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6"/>
          <p:cNvSpPr/>
          <p:nvPr/>
        </p:nvSpPr>
        <p:spPr>
          <a:xfrm>
            <a:off x="2838550" y="1136650"/>
            <a:ext cx="2333700" cy="33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6"/>
          <p:cNvSpPr/>
          <p:nvPr/>
        </p:nvSpPr>
        <p:spPr>
          <a:xfrm>
            <a:off x="3307225" y="2475725"/>
            <a:ext cx="507000" cy="23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6"/>
          <p:cNvSpPr/>
          <p:nvPr/>
        </p:nvSpPr>
        <p:spPr>
          <a:xfrm>
            <a:off x="5392375" y="2762675"/>
            <a:ext cx="3510300" cy="71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47"/>
          <p:cNvCxnSpPr/>
          <p:nvPr/>
        </p:nvCxnSpPr>
        <p:spPr>
          <a:xfrm flipH="1">
            <a:off x="8912313" y="1397253"/>
            <a:ext cx="14100" cy="2349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3" name="Google Shape;243;p47"/>
          <p:cNvSpPr txBox="1"/>
          <p:nvPr>
            <p:ph idx="4294967295" type="subTitle"/>
          </p:nvPr>
        </p:nvSpPr>
        <p:spPr>
          <a:xfrm>
            <a:off x="7230988" y="1397250"/>
            <a:ext cx="16578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Y se puede corroborar que los cambios se realizaron si se accede a la base de datos.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/>
          </a:p>
        </p:txBody>
      </p:sp>
      <p:pic>
        <p:nvPicPr>
          <p:cNvPr id="244" name="Google Shape;2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50" y="891164"/>
            <a:ext cx="7171425" cy="33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7"/>
          <p:cNvSpPr/>
          <p:nvPr/>
        </p:nvSpPr>
        <p:spPr>
          <a:xfrm>
            <a:off x="2054300" y="2810500"/>
            <a:ext cx="2773800" cy="36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idx="1" type="subTitle"/>
          </p:nvPr>
        </p:nvSpPr>
        <p:spPr>
          <a:xfrm>
            <a:off x="431825" y="1307850"/>
            <a:ext cx="204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Si el administrador necesita realizar la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eliminación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de un libro, sólo tiene que presionar el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botón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de “Borrar” y el cambio se verá reflejado al instante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.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51" name="Google Shape;251;p48"/>
          <p:cNvCxnSpPr/>
          <p:nvPr/>
        </p:nvCxnSpPr>
        <p:spPr>
          <a:xfrm flipH="1">
            <a:off x="303950" y="1307852"/>
            <a:ext cx="33600" cy="2698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52" name="Google Shape;2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400" y="142425"/>
            <a:ext cx="477665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9400" y="2561774"/>
            <a:ext cx="4776649" cy="243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8"/>
          <p:cNvSpPr/>
          <p:nvPr/>
        </p:nvSpPr>
        <p:spPr>
          <a:xfrm>
            <a:off x="6368000" y="1940100"/>
            <a:ext cx="698100" cy="43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8"/>
          <p:cNvSpPr/>
          <p:nvPr/>
        </p:nvSpPr>
        <p:spPr>
          <a:xfrm>
            <a:off x="2647250" y="4426950"/>
            <a:ext cx="4419000" cy="49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49"/>
          <p:cNvCxnSpPr/>
          <p:nvPr/>
        </p:nvCxnSpPr>
        <p:spPr>
          <a:xfrm flipH="1">
            <a:off x="8912313" y="1397253"/>
            <a:ext cx="14100" cy="2349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1" name="Google Shape;261;p49"/>
          <p:cNvSpPr txBox="1"/>
          <p:nvPr>
            <p:ph idx="4294967295" type="subTitle"/>
          </p:nvPr>
        </p:nvSpPr>
        <p:spPr>
          <a:xfrm>
            <a:off x="7230988" y="1397250"/>
            <a:ext cx="16578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Y se puede corroborar que los cambios se realizaron si se accede a la base de datos..</a:t>
            </a:r>
            <a:endParaRPr/>
          </a:p>
        </p:txBody>
      </p:sp>
      <p:pic>
        <p:nvPicPr>
          <p:cNvPr id="262" name="Google Shape;26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99" y="1001487"/>
            <a:ext cx="7255700" cy="31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>
            <p:ph idx="1" type="subTitle"/>
          </p:nvPr>
        </p:nvSpPr>
        <p:spPr>
          <a:xfrm>
            <a:off x="450950" y="1677000"/>
            <a:ext cx="20433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Si el administrador desea agregar un libro, basta con llenar el apartado del nombre y seleccionar al portada del mismo 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68" name="Google Shape;268;p50"/>
          <p:cNvCxnSpPr/>
          <p:nvPr/>
        </p:nvCxnSpPr>
        <p:spPr>
          <a:xfrm flipH="1">
            <a:off x="342275" y="1677002"/>
            <a:ext cx="14400" cy="1598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69" name="Google Shape;2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950" y="257175"/>
            <a:ext cx="48577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0"/>
          <p:cNvSpPr/>
          <p:nvPr/>
        </p:nvSpPr>
        <p:spPr>
          <a:xfrm>
            <a:off x="3583425" y="2093550"/>
            <a:ext cx="4246800" cy="76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0"/>
          <p:cNvSpPr/>
          <p:nvPr/>
        </p:nvSpPr>
        <p:spPr>
          <a:xfrm>
            <a:off x="3575050" y="3011350"/>
            <a:ext cx="4275600" cy="80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51"/>
          <p:cNvCxnSpPr/>
          <p:nvPr/>
        </p:nvCxnSpPr>
        <p:spPr>
          <a:xfrm flipH="1">
            <a:off x="8912313" y="1397253"/>
            <a:ext cx="14100" cy="2349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77" name="Google Shape;277;p51"/>
          <p:cNvSpPr txBox="1"/>
          <p:nvPr>
            <p:ph idx="4294967295" type="subTitle"/>
          </p:nvPr>
        </p:nvSpPr>
        <p:spPr>
          <a:xfrm>
            <a:off x="7230988" y="1397250"/>
            <a:ext cx="16578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La ventaja del sistema es que las portadas de los libros se pueden cargar directamente del file manager del SO.</a:t>
            </a:r>
            <a:endParaRPr/>
          </a:p>
        </p:txBody>
      </p:sp>
      <p:pic>
        <p:nvPicPr>
          <p:cNvPr id="278" name="Google Shape;27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5" y="855325"/>
            <a:ext cx="7186875" cy="3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idx="1" type="subTitle"/>
          </p:nvPr>
        </p:nvSpPr>
        <p:spPr>
          <a:xfrm>
            <a:off x="450950" y="1677000"/>
            <a:ext cx="20433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Una vez se tengan los datos del nuevo libro, se le dará al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botón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de “Agregar” y al instante se verán los cambios reflejados.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84" name="Google Shape;284;p52"/>
          <p:cNvCxnSpPr/>
          <p:nvPr/>
        </p:nvCxnSpPr>
        <p:spPr>
          <a:xfrm flipH="1">
            <a:off x="342275" y="1677002"/>
            <a:ext cx="14400" cy="1598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85" name="Google Shape;285;p52"/>
          <p:cNvPicPr preferRelativeResize="0"/>
          <p:nvPr/>
        </p:nvPicPr>
        <p:blipFill rotWithShape="1">
          <a:blip r:embed="rId4">
            <a:alphaModFix/>
          </a:blip>
          <a:srcRect b="19120" l="0" r="0" t="0"/>
          <a:stretch/>
        </p:blipFill>
        <p:spPr>
          <a:xfrm>
            <a:off x="2646650" y="56750"/>
            <a:ext cx="6344949" cy="23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/>
          <p:nvPr/>
        </p:nvSpPr>
        <p:spPr>
          <a:xfrm>
            <a:off x="2733350" y="974050"/>
            <a:ext cx="2439000" cy="139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2"/>
          <p:cNvSpPr/>
          <p:nvPr/>
        </p:nvSpPr>
        <p:spPr>
          <a:xfrm>
            <a:off x="2781175" y="1940100"/>
            <a:ext cx="507000" cy="24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6650" y="2580300"/>
            <a:ext cx="6344950" cy="2299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2"/>
          <p:cNvSpPr/>
          <p:nvPr/>
        </p:nvSpPr>
        <p:spPr>
          <a:xfrm>
            <a:off x="5268025" y="3939150"/>
            <a:ext cx="3682500" cy="54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720000" y="223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¿Cuál es el objetivo del sistema?</a:t>
            </a:r>
            <a:endParaRPr/>
          </a:p>
        </p:txBody>
      </p:sp>
      <p:sp>
        <p:nvSpPr>
          <p:cNvPr id="151" name="Google Shape;151;p35"/>
          <p:cNvSpPr txBox="1"/>
          <p:nvPr>
            <p:ph idx="1" type="body"/>
          </p:nvPr>
        </p:nvSpPr>
        <p:spPr>
          <a:xfrm>
            <a:off x="341650" y="1334425"/>
            <a:ext cx="3329100" cy="25452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anchorCtr="0" anchor="t" bIns="91425" lIns="234000" spcFirstLastPara="1" rIns="234000" wrap="square" tIns="23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Fira Sans Condensed"/>
                <a:ea typeface="Fira Sans Condensed"/>
                <a:cs typeface="Fira Sans Condensed"/>
                <a:sym typeface="Fira Sans Condensed"/>
              </a:rPr>
              <a:t>La implementación de un sistema virtual que funciona para brindar y subir documentos de índole científico o libros de cualquier genero.</a:t>
            </a:r>
            <a:endParaRPr b="1" sz="19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9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52" name="Google Shape;1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626" y="1337350"/>
            <a:ext cx="5203377" cy="2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53"/>
          <p:cNvCxnSpPr/>
          <p:nvPr/>
        </p:nvCxnSpPr>
        <p:spPr>
          <a:xfrm flipH="1">
            <a:off x="8912313" y="1397253"/>
            <a:ext cx="14100" cy="2349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95" name="Google Shape;295;p53"/>
          <p:cNvSpPr txBox="1"/>
          <p:nvPr>
            <p:ph idx="4294967295" type="subTitle"/>
          </p:nvPr>
        </p:nvSpPr>
        <p:spPr>
          <a:xfrm>
            <a:off x="7230988" y="1397250"/>
            <a:ext cx="16578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Y se puede corroborar que los cambios se realizaron si se accede a la base de datos.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00" y="834375"/>
            <a:ext cx="7344251" cy="35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3"/>
          <p:cNvSpPr/>
          <p:nvPr/>
        </p:nvSpPr>
        <p:spPr>
          <a:xfrm>
            <a:off x="1595125" y="3240925"/>
            <a:ext cx="4065000" cy="19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idx="1" type="subTitle"/>
          </p:nvPr>
        </p:nvSpPr>
        <p:spPr>
          <a:xfrm>
            <a:off x="986838" y="191325"/>
            <a:ext cx="71703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Y si verificamos en la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página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principal del sistema, podemos ver que se han efectuado todos los cambios realizados.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303" name="Google Shape;303;p54"/>
          <p:cNvCxnSpPr/>
          <p:nvPr/>
        </p:nvCxnSpPr>
        <p:spPr>
          <a:xfrm rot="10800000">
            <a:off x="1015450" y="205625"/>
            <a:ext cx="0" cy="913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04" name="Google Shape;3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25" y="1231075"/>
            <a:ext cx="8269749" cy="36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>
            <p:ph type="ctrTitle"/>
          </p:nvPr>
        </p:nvSpPr>
        <p:spPr>
          <a:xfrm>
            <a:off x="1513350" y="715950"/>
            <a:ext cx="6117300" cy="25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" type="subTitle"/>
          </p:nvPr>
        </p:nvSpPr>
        <p:spPr>
          <a:xfrm>
            <a:off x="431825" y="789750"/>
            <a:ext cx="3222900" cy="3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Respecto al sistema, actualmente está implementado con la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aplicación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para local host  XAMPP, sin embargo, se realizaron pruebas con otros tipos de local host  y también tiene funcionalidad.</a:t>
            </a:r>
            <a:endParaRPr/>
          </a:p>
        </p:txBody>
      </p:sp>
      <p:cxnSp>
        <p:nvCxnSpPr>
          <p:cNvPr id="158" name="Google Shape;158;p36"/>
          <p:cNvCxnSpPr/>
          <p:nvPr/>
        </p:nvCxnSpPr>
        <p:spPr>
          <a:xfrm flipH="1">
            <a:off x="300338" y="789753"/>
            <a:ext cx="37200" cy="1722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59" name="Google Shape;1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000" y="636226"/>
            <a:ext cx="5341850" cy="34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idx="4294967295" type="subTitle"/>
          </p:nvPr>
        </p:nvSpPr>
        <p:spPr>
          <a:xfrm>
            <a:off x="6664500" y="1092750"/>
            <a:ext cx="2243700" cy="3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Una vez dentro del sistema podemos ver todas las opciones que tenemos como usuarios, una de las principales funciones y usos es la de ver los libros disponibles.</a:t>
            </a:r>
            <a:endParaRPr/>
          </a:p>
        </p:txBody>
      </p:sp>
      <p:cxnSp>
        <p:nvCxnSpPr>
          <p:cNvPr id="165" name="Google Shape;165;p37"/>
          <p:cNvCxnSpPr/>
          <p:nvPr/>
        </p:nvCxnSpPr>
        <p:spPr>
          <a:xfrm flipH="1">
            <a:off x="8931438" y="1092753"/>
            <a:ext cx="14100" cy="2349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66" name="Google Shape;1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75" y="1092750"/>
            <a:ext cx="6339926" cy="29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>
          <a:xfrm>
            <a:off x="2628125" y="3231350"/>
            <a:ext cx="1253100" cy="40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subTitle"/>
          </p:nvPr>
        </p:nvSpPr>
        <p:spPr>
          <a:xfrm>
            <a:off x="431837" y="1307850"/>
            <a:ext cx="2043300" cy="25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Dentro del el apartado de los libros, podemos observar los ejemplares que han sido subidos al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sistema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,con la posibilidad de poder utilizarlos de la forma más conveniente.</a:t>
            </a:r>
            <a:endParaRPr/>
          </a:p>
        </p:txBody>
      </p:sp>
      <p:cxnSp>
        <p:nvCxnSpPr>
          <p:cNvPr id="173" name="Google Shape;173;p38"/>
          <p:cNvCxnSpPr/>
          <p:nvPr/>
        </p:nvCxnSpPr>
        <p:spPr>
          <a:xfrm flipH="1">
            <a:off x="294350" y="1307852"/>
            <a:ext cx="43200" cy="2269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74" name="Google Shape;174;p38"/>
          <p:cNvPicPr preferRelativeResize="0"/>
          <p:nvPr/>
        </p:nvPicPr>
        <p:blipFill rotWithShape="1">
          <a:blip r:embed="rId4">
            <a:alphaModFix/>
          </a:blip>
          <a:srcRect b="0" l="0" r="22136" t="0"/>
          <a:stretch/>
        </p:blipFill>
        <p:spPr>
          <a:xfrm>
            <a:off x="2656225" y="755550"/>
            <a:ext cx="6131676" cy="36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idx="4294967295" type="subTitle"/>
          </p:nvPr>
        </p:nvSpPr>
        <p:spPr>
          <a:xfrm>
            <a:off x="6664500" y="1092750"/>
            <a:ext cx="2243700" cy="22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Otras de las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características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dentro del sistema que podremos analizar es el apartado del Login, para uso exclusivo de los administradores.</a:t>
            </a:r>
            <a:endParaRPr/>
          </a:p>
        </p:txBody>
      </p:sp>
      <p:cxnSp>
        <p:nvCxnSpPr>
          <p:cNvPr id="180" name="Google Shape;180;p39"/>
          <p:cNvCxnSpPr/>
          <p:nvPr/>
        </p:nvCxnSpPr>
        <p:spPr>
          <a:xfrm flipH="1">
            <a:off x="8931438" y="1092753"/>
            <a:ext cx="14100" cy="2349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81" name="Google Shape;181;p39"/>
          <p:cNvPicPr preferRelativeResize="0"/>
          <p:nvPr/>
        </p:nvPicPr>
        <p:blipFill rotWithShape="1">
          <a:blip r:embed="rId4">
            <a:alphaModFix/>
          </a:blip>
          <a:srcRect b="0" l="0" r="34602" t="0"/>
          <a:stretch/>
        </p:blipFill>
        <p:spPr>
          <a:xfrm>
            <a:off x="487150" y="577663"/>
            <a:ext cx="5855416" cy="39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9"/>
          <p:cNvSpPr/>
          <p:nvPr/>
        </p:nvSpPr>
        <p:spPr>
          <a:xfrm>
            <a:off x="1308175" y="667975"/>
            <a:ext cx="430500" cy="21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9"/>
          <p:cNvSpPr/>
          <p:nvPr/>
        </p:nvSpPr>
        <p:spPr>
          <a:xfrm>
            <a:off x="1805550" y="715800"/>
            <a:ext cx="918300" cy="172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idx="1" type="subTitle"/>
          </p:nvPr>
        </p:nvSpPr>
        <p:spPr>
          <a:xfrm>
            <a:off x="431825" y="1307850"/>
            <a:ext cx="204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Dentro del el apartado de los Login, podemos observar los requisitos que se necesitan para acceder al sistema como administrador, donde se encuentran la mayoria de funciones.</a:t>
            </a:r>
            <a:endParaRPr/>
          </a:p>
        </p:txBody>
      </p:sp>
      <p:cxnSp>
        <p:nvCxnSpPr>
          <p:cNvPr id="189" name="Google Shape;189;p40"/>
          <p:cNvCxnSpPr/>
          <p:nvPr/>
        </p:nvCxnSpPr>
        <p:spPr>
          <a:xfrm flipH="1">
            <a:off x="303950" y="1307852"/>
            <a:ext cx="33600" cy="2698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90" name="Google Shape;190;p40"/>
          <p:cNvPicPr preferRelativeResize="0"/>
          <p:nvPr/>
        </p:nvPicPr>
        <p:blipFill rotWithShape="1">
          <a:blip r:embed="rId4">
            <a:alphaModFix/>
          </a:blip>
          <a:srcRect b="16798" l="20896" r="26202" t="0"/>
          <a:stretch/>
        </p:blipFill>
        <p:spPr>
          <a:xfrm>
            <a:off x="3154200" y="637538"/>
            <a:ext cx="4964176" cy="38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idx="4294967295" type="subTitle"/>
          </p:nvPr>
        </p:nvSpPr>
        <p:spPr>
          <a:xfrm>
            <a:off x="6157575" y="1397250"/>
            <a:ext cx="2731500" cy="22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Si se intenta acceder al sistema en modo administrador y el usuario no cuenta con las credenciales correctas  del sistema, el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propio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sistema le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arrojará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al usuario que no puede acceder al sistema.</a:t>
            </a:r>
            <a:endParaRPr/>
          </a:p>
        </p:txBody>
      </p:sp>
      <p:cxnSp>
        <p:nvCxnSpPr>
          <p:cNvPr id="196" name="Google Shape;196;p41"/>
          <p:cNvCxnSpPr/>
          <p:nvPr/>
        </p:nvCxnSpPr>
        <p:spPr>
          <a:xfrm flipH="1">
            <a:off x="8912313" y="1397253"/>
            <a:ext cx="14100" cy="2349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97" name="Google Shape;1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325" y="171450"/>
            <a:ext cx="446722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idx="1" type="subTitle"/>
          </p:nvPr>
        </p:nvSpPr>
        <p:spPr>
          <a:xfrm>
            <a:off x="431825" y="1307850"/>
            <a:ext cx="2043300" cy="27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Una vez ingresadas las credenciales correctas del sistema, podrás acceder a la ventana del administrador, dicha ventana cuenta con la 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administración</a:t>
            </a:r>
            <a:r>
              <a:rPr b="1" lang="es" sz="1600">
                <a:latin typeface="Fira Sans Condensed"/>
                <a:ea typeface="Fira Sans Condensed"/>
                <a:cs typeface="Fira Sans Condensed"/>
                <a:sym typeface="Fira Sans Condensed"/>
              </a:rPr>
              <a:t> de los libros.</a:t>
            </a:r>
            <a:endParaRPr b="1" sz="16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203" name="Google Shape;203;p42"/>
          <p:cNvCxnSpPr/>
          <p:nvPr/>
        </p:nvCxnSpPr>
        <p:spPr>
          <a:xfrm flipH="1">
            <a:off x="303950" y="1307852"/>
            <a:ext cx="33600" cy="2698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204" name="Google Shape;204;p42"/>
          <p:cNvPicPr preferRelativeResize="0"/>
          <p:nvPr/>
        </p:nvPicPr>
        <p:blipFill rotWithShape="1">
          <a:blip r:embed="rId4">
            <a:alphaModFix/>
          </a:blip>
          <a:srcRect b="0" l="0" r="4915" t="0"/>
          <a:stretch/>
        </p:blipFill>
        <p:spPr>
          <a:xfrm>
            <a:off x="2475125" y="1059175"/>
            <a:ext cx="6599725" cy="32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